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sldIdLst>
    <p:sldId id="274" r:id="rId2"/>
    <p:sldId id="256" r:id="rId3"/>
    <p:sldId id="257" r:id="rId4"/>
    <p:sldId id="287" r:id="rId5"/>
    <p:sldId id="291" r:id="rId6"/>
    <p:sldId id="292" r:id="rId7"/>
    <p:sldId id="293" r:id="rId8"/>
    <p:sldId id="290" r:id="rId9"/>
    <p:sldId id="288" r:id="rId10"/>
    <p:sldId id="258" r:id="rId11"/>
    <p:sldId id="259" r:id="rId12"/>
    <p:sldId id="260" r:id="rId13"/>
    <p:sldId id="261" r:id="rId14"/>
    <p:sldId id="263" r:id="rId15"/>
    <p:sldId id="265" r:id="rId16"/>
    <p:sldId id="267" r:id="rId17"/>
    <p:sldId id="275" r:id="rId18"/>
    <p:sldId id="276" r:id="rId19"/>
    <p:sldId id="283" r:id="rId20"/>
    <p:sldId id="278" r:id="rId21"/>
    <p:sldId id="279" r:id="rId22"/>
    <p:sldId id="280" r:id="rId23"/>
    <p:sldId id="281" r:id="rId24"/>
    <p:sldId id="268" r:id="rId25"/>
    <p:sldId id="282" r:id="rId26"/>
    <p:sldId id="270" r:id="rId27"/>
    <p:sldId id="284" r:id="rId28"/>
    <p:sldId id="271" r:id="rId29"/>
    <p:sldId id="285" r:id="rId30"/>
    <p:sldId id="286" r:id="rId31"/>
    <p:sldId id="272" r:id="rId32"/>
    <p:sldId id="273" r:id="rId33"/>
    <p:sldId id="289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2985C787-E126-4BEF-91DB-A3274A3D451D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744E8F3-76C1-4E99-A19A-987D81F12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017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C787-E126-4BEF-91DB-A3274A3D451D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E8F3-76C1-4E99-A19A-987D81F12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418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985C787-E126-4BEF-91DB-A3274A3D451D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744E8F3-76C1-4E99-A19A-987D81F12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399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985C787-E126-4BEF-91DB-A3274A3D451D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744E8F3-76C1-4E99-A19A-987D81F1295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4403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985C787-E126-4BEF-91DB-A3274A3D451D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744E8F3-76C1-4E99-A19A-987D81F12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325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C787-E126-4BEF-91DB-A3274A3D451D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E8F3-76C1-4E99-A19A-987D81F12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384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C787-E126-4BEF-91DB-A3274A3D451D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E8F3-76C1-4E99-A19A-987D81F12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124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C787-E126-4BEF-91DB-A3274A3D451D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E8F3-76C1-4E99-A19A-987D81F12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632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985C787-E126-4BEF-91DB-A3274A3D451D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744E8F3-76C1-4E99-A19A-987D81F12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633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C787-E126-4BEF-91DB-A3274A3D451D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E8F3-76C1-4E99-A19A-987D81F12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966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985C787-E126-4BEF-91DB-A3274A3D451D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744E8F3-76C1-4E99-A19A-987D81F12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069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C787-E126-4BEF-91DB-A3274A3D451D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E8F3-76C1-4E99-A19A-987D81F12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004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C787-E126-4BEF-91DB-A3274A3D451D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E8F3-76C1-4E99-A19A-987D81F12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344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C787-E126-4BEF-91DB-A3274A3D451D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E8F3-76C1-4E99-A19A-987D81F12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750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C787-E126-4BEF-91DB-A3274A3D451D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E8F3-76C1-4E99-A19A-987D81F12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453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C787-E126-4BEF-91DB-A3274A3D451D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E8F3-76C1-4E99-A19A-987D81F12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090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C787-E126-4BEF-91DB-A3274A3D451D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E8F3-76C1-4E99-A19A-987D81F12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863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5C787-E126-4BEF-91DB-A3274A3D451D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4E8F3-76C1-4E99-A19A-987D81F12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60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</p:sldLayoutIdLst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mn-kirgizii-kyrgyz-respublikasynyn-mamlekettik-gimni">
            <a:hlinkClick r:id="" action="ppaction://media"/>
            <a:extLst>
              <a:ext uri="{FF2B5EF4-FFF2-40B4-BE49-F238E27FC236}">
                <a16:creationId xmlns:a16="http://schemas.microsoft.com/office/drawing/2014/main" id="{33CE5C8D-E6F6-4E08-BF58-099C3E9474CE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95599" y="363412"/>
            <a:ext cx="2369196" cy="1420865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B8CA9C-6691-4069-9A8A-B5E3B41EB7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251" y="168540"/>
            <a:ext cx="7339098" cy="440345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C00F3D7-B0AF-4ADE-B401-3B56C545AA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84" y="2281561"/>
            <a:ext cx="4097045" cy="409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106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3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756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6353AAD-89C8-46EA-86CF-82E1C433A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377205"/>
            <a:ext cx="10820400" cy="1480795"/>
          </a:xfrm>
        </p:spPr>
        <p:txBody>
          <a:bodyPr/>
          <a:lstStyle/>
          <a:p>
            <a:r>
              <a:rPr lang="ru-RU" b="1" dirty="0"/>
              <a:t>Декларация о государственной независимости 31 августа 1991 года провозгласила Кыргызскую Республику независимым, суверенным и демократическим государством.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AAE8E9-C9EC-4691-A507-3AE2BFE61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431" y="261651"/>
            <a:ext cx="7632485" cy="501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6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2CE808B-A8BA-4D75-ACEE-C1F648340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843" y="1376039"/>
            <a:ext cx="10820400" cy="5242141"/>
          </a:xfrm>
        </p:spPr>
        <p:txBody>
          <a:bodyPr/>
          <a:lstStyle/>
          <a:p>
            <a:r>
              <a:rPr lang="ru-RU" sz="3200" b="1" dirty="0"/>
              <a:t>Государственная независимость </a:t>
            </a:r>
            <a:r>
              <a:rPr lang="ru-RU" sz="3200" dirty="0"/>
              <a:t>— это возможность сохранить себя на века как нацию, сберечь свои неповторимые черты и качества, умножая тем самым свой вклад в мировую культуру.</a:t>
            </a:r>
          </a:p>
          <a:p>
            <a:r>
              <a:rPr lang="ru-RU" sz="3200" b="1" i="1" dirty="0"/>
              <a:t>Государственная независимость Кыргызстана </a:t>
            </a:r>
            <a:r>
              <a:rPr lang="ru-RU" sz="3200" dirty="0"/>
              <a:t>должна давать всем народам свободу в решении своей исторической судьбы, возможность развивать свою национальную культуру и приобщиться к кыргызской национальной культуре и языку.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4179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40B085-6383-4591-B89C-42C2E98AA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850" y="373755"/>
            <a:ext cx="8610600" cy="1293028"/>
          </a:xfrm>
        </p:spPr>
        <p:txBody>
          <a:bodyPr/>
          <a:lstStyle/>
          <a:p>
            <a:r>
              <a:rPr lang="ru-RU" b="1" dirty="0"/>
              <a:t>Символы независимости Кыргызской Республики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A6DC53-24E2-442A-8302-07CB3CF26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66784"/>
            <a:ext cx="10820400" cy="774576"/>
          </a:xfrm>
        </p:spPr>
        <p:txBody>
          <a:bodyPr/>
          <a:lstStyle/>
          <a:p>
            <a:r>
              <a:rPr lang="ru-RU" dirty="0"/>
              <a:t>Символ – главный знак. Государственная символика – это признак независимости и суверенитета.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1ACC66-AFBA-44D9-ABDC-5F4C30B5F8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49" r="1643" b="27249"/>
          <a:stretch/>
        </p:blipFill>
        <p:spPr>
          <a:xfrm>
            <a:off x="2827672" y="2645546"/>
            <a:ext cx="6813478" cy="319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93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A0AA39-3844-4EAB-A2DE-A97AFC03D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21" y="480288"/>
            <a:ext cx="8610600" cy="1293028"/>
          </a:xfrm>
        </p:spPr>
        <p:txBody>
          <a:bodyPr/>
          <a:lstStyle/>
          <a:p>
            <a:r>
              <a:rPr lang="ru-RU" dirty="0"/>
              <a:t>Государственный флаг Кыргызской Республики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782B82-EBE3-4BDC-A991-3714B6CB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821" y="1773317"/>
            <a:ext cx="10820400" cy="1076416"/>
          </a:xfrm>
        </p:spPr>
        <p:txBody>
          <a:bodyPr/>
          <a:lstStyle/>
          <a:p>
            <a:r>
              <a:rPr lang="ru-RU" dirty="0"/>
              <a:t>Государственный флаг Кыргызской Республики был принят 3 марта 1992 года. Авторы: </a:t>
            </a:r>
            <a:r>
              <a:rPr lang="ru-RU" dirty="0" err="1"/>
              <a:t>С.Иптаров</a:t>
            </a:r>
            <a:r>
              <a:rPr lang="ru-RU" dirty="0"/>
              <a:t>, </a:t>
            </a:r>
            <a:r>
              <a:rPr lang="ru-RU" dirty="0" err="1"/>
              <a:t>Б.Жайчыбеков</a:t>
            </a:r>
            <a:r>
              <a:rPr lang="ru-RU" dirty="0"/>
              <a:t>, </a:t>
            </a:r>
            <a:r>
              <a:rPr lang="ru-RU" dirty="0" err="1"/>
              <a:t>Ж.Матаев</a:t>
            </a:r>
            <a:r>
              <a:rPr lang="ru-RU" dirty="0"/>
              <a:t>, </a:t>
            </a:r>
            <a:r>
              <a:rPr lang="ru-RU" dirty="0" err="1"/>
              <a:t>М.Сыдыков</a:t>
            </a:r>
            <a:r>
              <a:rPr lang="ru-RU" dirty="0"/>
              <a:t>, </a:t>
            </a:r>
            <a:r>
              <a:rPr lang="ru-RU" dirty="0" err="1"/>
              <a:t>Э.Айдарбеков</a:t>
            </a:r>
            <a:r>
              <a:rPr lang="ru-RU" dirty="0"/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004B905-6ED8-4BC6-BA06-58364421A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426" y="2849733"/>
            <a:ext cx="62865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86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81FC54-DDE9-4DEC-B096-263F86128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512" y="569064"/>
            <a:ext cx="11211018" cy="904629"/>
          </a:xfrm>
        </p:spPr>
        <p:txBody>
          <a:bodyPr>
            <a:normAutofit fontScale="90000"/>
          </a:bodyPr>
          <a:lstStyle/>
          <a:p>
            <a:r>
              <a:rPr lang="ru-RU" dirty="0"/>
              <a:t>Государственный герб Кыргызской Республики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D1F417-79AA-4E4C-822A-480F8D6B0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173" y="1977502"/>
            <a:ext cx="2927411" cy="3118280"/>
          </a:xfrm>
        </p:spPr>
        <p:txBody>
          <a:bodyPr/>
          <a:lstStyle/>
          <a:p>
            <a:r>
              <a:rPr lang="ru-RU" dirty="0"/>
              <a:t>Государственный герб Кыргызской Республики утверждён 14 января 1994 года. Авторы: А. </a:t>
            </a:r>
            <a:r>
              <a:rPr lang="ru-RU" dirty="0" err="1"/>
              <a:t>Абдраев</a:t>
            </a:r>
            <a:r>
              <a:rPr lang="ru-RU" dirty="0"/>
              <a:t>, С. </a:t>
            </a:r>
            <a:r>
              <a:rPr lang="ru-RU" dirty="0" err="1"/>
              <a:t>Дубанаев</a:t>
            </a:r>
            <a:r>
              <a:rPr lang="ru-RU" dirty="0"/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B356B4-0F62-4801-848B-0A0BAEC52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335" y="1473693"/>
            <a:ext cx="4945603" cy="494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467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1E7073-67D5-49F4-AAD5-BD89F12DF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6420" y="409266"/>
            <a:ext cx="8610600" cy="1293028"/>
          </a:xfrm>
        </p:spPr>
        <p:txBody>
          <a:bodyPr/>
          <a:lstStyle/>
          <a:p>
            <a:r>
              <a:rPr lang="ru-RU" dirty="0"/>
              <a:t>Государственный гимн Кыргызской Республики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54B75F-30FD-4F50-9156-E898A3AB5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705" y="2516499"/>
            <a:ext cx="3610992" cy="4024125"/>
          </a:xfrm>
        </p:spPr>
        <p:txBody>
          <a:bodyPr/>
          <a:lstStyle/>
          <a:p>
            <a:r>
              <a:rPr lang="ru-RU" dirty="0"/>
              <a:t>Гимн утвержден 18декабря 1992 года. Слова: Ж. Садыкова, Ш. </a:t>
            </a:r>
            <a:r>
              <a:rPr lang="ru-RU" dirty="0" err="1"/>
              <a:t>Кулуева</a:t>
            </a:r>
            <a:r>
              <a:rPr lang="ru-RU" dirty="0"/>
              <a:t>. Музыка: Н. </a:t>
            </a:r>
            <a:r>
              <a:rPr lang="ru-RU" dirty="0" err="1"/>
              <a:t>Давлесова</a:t>
            </a:r>
            <a:r>
              <a:rPr lang="ru-RU" dirty="0"/>
              <a:t>, К. </a:t>
            </a:r>
            <a:r>
              <a:rPr lang="ru-RU" dirty="0" err="1"/>
              <a:t>Молдобосанова</a:t>
            </a:r>
            <a:r>
              <a:rPr lang="ru-RU" dirty="0"/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BD5B3E-4815-45C3-BF68-D272A4D716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5145" r="-2362" b="14304"/>
          <a:stretch/>
        </p:blipFill>
        <p:spPr>
          <a:xfrm>
            <a:off x="5391334" y="1702294"/>
            <a:ext cx="4986662" cy="483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439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827118-F952-4193-AD34-63EE87853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4761" y="267223"/>
            <a:ext cx="6827668" cy="1293028"/>
          </a:xfrm>
        </p:spPr>
        <p:txBody>
          <a:bodyPr/>
          <a:lstStyle/>
          <a:p>
            <a:r>
              <a:rPr lang="ru-RU" b="1" dirty="0"/>
              <a:t>Исторические события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627BD1-3766-4A47-B2BC-1FD93A2DE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171" y="1834186"/>
            <a:ext cx="3098308" cy="4024125"/>
          </a:xfrm>
        </p:spPr>
        <p:txBody>
          <a:bodyPr>
            <a:normAutofit/>
          </a:bodyPr>
          <a:lstStyle/>
          <a:p>
            <a:r>
              <a:rPr lang="ru-RU" sz="2800" dirty="0"/>
              <a:t>12 октября 1991 год — народ выбрал Аскара Акаева президентом независимого государства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8FB193-DCB7-4AA6-A597-64D83BBF4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366" y="1313894"/>
            <a:ext cx="6752948" cy="506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89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2CC16E-BB16-4F4A-80E1-EB938AF87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3453"/>
            <a:ext cx="11541710" cy="798097"/>
          </a:xfrm>
        </p:spPr>
        <p:txBody>
          <a:bodyPr>
            <a:normAutofit fontScale="90000"/>
          </a:bodyPr>
          <a:lstStyle/>
          <a:p>
            <a:r>
              <a:rPr lang="ru-RU" dirty="0"/>
              <a:t>2 марта 1992 год — Кыргызстан вступил в ООН.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3DD1E96-BF36-4842-B3DD-FD4ABA446F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491" y="1100830"/>
            <a:ext cx="8119936" cy="5413291"/>
          </a:xfrm>
        </p:spPr>
      </p:pic>
    </p:spTree>
    <p:extLst>
      <p:ext uri="{BB962C8B-B14F-4D97-AF65-F5344CB8AC3E}">
        <p14:creationId xmlns:p14="http://schemas.microsoft.com/office/powerpoint/2010/main" val="2320339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8C849D-3387-4517-96C6-EFD98A9F8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007" y="608569"/>
            <a:ext cx="10820400" cy="1293028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30-31 августа 1992 год- в Кыргызской государственной филармонии им. Токтогула состоялся первый Всемирный курултай кыргызов.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765C382-9192-4E13-B8D7-C17C6C0CE2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487" y="1687898"/>
            <a:ext cx="6283514" cy="4825740"/>
          </a:xfrm>
        </p:spPr>
      </p:pic>
    </p:spTree>
    <p:extLst>
      <p:ext uri="{BB962C8B-B14F-4D97-AF65-F5344CB8AC3E}">
        <p14:creationId xmlns:p14="http://schemas.microsoft.com/office/powerpoint/2010/main" val="778212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AD9D6F-B8D5-44B5-BBEF-A6CE13DB1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746" y="764373"/>
            <a:ext cx="10689454" cy="1293028"/>
          </a:xfrm>
        </p:spPr>
        <p:txBody>
          <a:bodyPr>
            <a:normAutofit fontScale="90000"/>
          </a:bodyPr>
          <a:lstStyle/>
          <a:p>
            <a:r>
              <a:rPr lang="ru-RU" dirty="0"/>
              <a:t>5 мая 1993 г. ХII сессия </a:t>
            </a:r>
            <a:r>
              <a:rPr lang="ru-RU" dirty="0" err="1"/>
              <a:t>Жогорку</a:t>
            </a:r>
            <a:r>
              <a:rPr lang="ru-RU" dirty="0"/>
              <a:t> </a:t>
            </a:r>
            <a:r>
              <a:rPr lang="ru-RU" dirty="0" err="1"/>
              <a:t>Кенеша</a:t>
            </a:r>
            <a:r>
              <a:rPr lang="ru-RU" dirty="0"/>
              <a:t> после всестороннего обсуждения утвердила новую Конституцию КР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506E242-66B6-4209-8327-49FAD01CD9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483" y="2300457"/>
            <a:ext cx="7147980" cy="4024313"/>
          </a:xfrm>
        </p:spPr>
      </p:pic>
    </p:spTree>
    <p:extLst>
      <p:ext uri="{BB962C8B-B14F-4D97-AF65-F5344CB8AC3E}">
        <p14:creationId xmlns:p14="http://schemas.microsoft.com/office/powerpoint/2010/main" val="2429197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60EAD7-FEB8-4A15-8D32-5095B4B702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7730" y="1627113"/>
            <a:ext cx="9078562" cy="2387600"/>
          </a:xfrm>
        </p:spPr>
        <p:txBody>
          <a:bodyPr>
            <a:normAutofit fontScale="90000"/>
          </a:bodyPr>
          <a:lstStyle/>
          <a:p>
            <a:r>
              <a:rPr lang="ru-RU" sz="6600" dirty="0"/>
              <a:t>Кыргызстан в первых десятилетиях независимости</a:t>
            </a:r>
          </a:p>
        </p:txBody>
      </p:sp>
    </p:spTree>
    <p:extLst>
      <p:ext uri="{BB962C8B-B14F-4D97-AF65-F5344CB8AC3E}">
        <p14:creationId xmlns:p14="http://schemas.microsoft.com/office/powerpoint/2010/main" val="1369415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C524AB-6DF1-4502-B07F-8F333B914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7677" y="782128"/>
            <a:ext cx="10227816" cy="1293028"/>
          </a:xfrm>
        </p:spPr>
        <p:txBody>
          <a:bodyPr>
            <a:normAutofit fontScale="90000"/>
          </a:bodyPr>
          <a:lstStyle/>
          <a:p>
            <a:r>
              <a:rPr lang="ru-RU" dirty="0"/>
              <a:t>10 мая 1993 год- Национальным банком в обращение введен сом.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2AE20EE-4790-4AD5-8429-5F4A99D0F9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677" y="2075156"/>
            <a:ext cx="9117368" cy="4335815"/>
          </a:xfrm>
        </p:spPr>
      </p:pic>
    </p:spTree>
    <p:extLst>
      <p:ext uri="{BB962C8B-B14F-4D97-AF65-F5344CB8AC3E}">
        <p14:creationId xmlns:p14="http://schemas.microsoft.com/office/powerpoint/2010/main" val="74609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9AA60-651C-45F2-B8FB-AEFF90727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183" y="1136342"/>
            <a:ext cx="10325470" cy="956570"/>
          </a:xfrm>
        </p:spPr>
        <p:txBody>
          <a:bodyPr>
            <a:normAutofit fontScale="90000"/>
          </a:bodyPr>
          <a:lstStyle/>
          <a:p>
            <a:r>
              <a:rPr lang="ru-RU" dirty="0"/>
              <a:t>20 декабря 1998 год- Кыргызстан вошел во Всемирную торговую организацию.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87509F7-5A66-4721-92D7-26A432D9D5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30" r="388" b="24615"/>
          <a:stretch/>
        </p:blipFill>
        <p:spPr>
          <a:xfrm>
            <a:off x="797642" y="2499064"/>
            <a:ext cx="10596716" cy="3222594"/>
          </a:xfrm>
        </p:spPr>
      </p:pic>
    </p:spTree>
    <p:extLst>
      <p:ext uri="{BB962C8B-B14F-4D97-AF65-F5344CB8AC3E}">
        <p14:creationId xmlns:p14="http://schemas.microsoft.com/office/powerpoint/2010/main" val="3569073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6FFC8F-F660-4719-AB7D-C5346CC90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428" y="782128"/>
            <a:ext cx="9828320" cy="1293028"/>
          </a:xfrm>
        </p:spPr>
        <p:txBody>
          <a:bodyPr>
            <a:normAutofit fontScale="90000"/>
          </a:bodyPr>
          <a:lstStyle/>
          <a:p>
            <a:r>
              <a:rPr lang="ru-RU" dirty="0"/>
              <a:t>1999 год- в стране проведена первая национальная перепись населения.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E56F71E-BEBA-48EF-ACC6-3D7244EE8A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422" y="2515908"/>
            <a:ext cx="3248507" cy="3271384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75F5E77-A6F8-4436-A425-656387099B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48" t="2789" r="25130" b="9771"/>
          <a:stretch/>
        </p:blipFill>
        <p:spPr>
          <a:xfrm>
            <a:off x="790112" y="1982299"/>
            <a:ext cx="6335264" cy="433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023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2A6220-0034-44B0-B185-27E1FDA47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613" y="453655"/>
            <a:ext cx="10369858" cy="1293028"/>
          </a:xfrm>
        </p:spPr>
        <p:txBody>
          <a:bodyPr>
            <a:normAutofit fontScale="90000"/>
          </a:bodyPr>
          <a:lstStyle/>
          <a:p>
            <a:r>
              <a:rPr lang="ru-RU" dirty="0"/>
              <a:t>2003-празднование 2200-летия Кыргызской государственности</a:t>
            </a:r>
            <a:br>
              <a:rPr lang="ru-RU" dirty="0"/>
            </a:b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288F7F9F-D4E4-4E8D-B258-8A521B3482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582" y="1412690"/>
            <a:ext cx="7630155" cy="5089314"/>
          </a:xfrm>
        </p:spPr>
      </p:pic>
    </p:spTree>
    <p:extLst>
      <p:ext uri="{BB962C8B-B14F-4D97-AF65-F5344CB8AC3E}">
        <p14:creationId xmlns:p14="http://schemas.microsoft.com/office/powerpoint/2010/main" val="411242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1B104AE-7E28-434A-9236-1B8EF6E09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353" y="1331773"/>
            <a:ext cx="10820400" cy="5042393"/>
          </a:xfrm>
        </p:spPr>
        <p:txBody>
          <a:bodyPr>
            <a:normAutofit lnSpcReduction="10000"/>
          </a:bodyPr>
          <a:lstStyle/>
          <a:p>
            <a:r>
              <a:rPr lang="ru-RU" sz="3200" dirty="0"/>
              <a:t>Образование суверенной Кыргызской Республики стало величайшим событием в истории кыргызского народа и явилось следствием кардинальных реформ общественно-политической системы СССР.</a:t>
            </a:r>
          </a:p>
          <a:p>
            <a:r>
              <a:rPr lang="ru-RU" sz="3200" dirty="0"/>
              <a:t>       С приобретением суверенитета Кыргызстану необходимо было, в первую очередь определить принципы своего государственного устройства, внутренней и внешней политики. Для этого нужно было разработать и принять Конституцию республики.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6831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948A42-BE88-4B12-92B5-3FE228A6C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764373"/>
            <a:ext cx="10892901" cy="107330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Определите, каким стало государственное устройство Кыргызстана?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AB32279-0BC5-4A7C-BC7B-C452D217FE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278" y="2158415"/>
            <a:ext cx="7719443" cy="4353766"/>
          </a:xfrm>
        </p:spPr>
      </p:pic>
    </p:spTree>
    <p:extLst>
      <p:ext uri="{BB962C8B-B14F-4D97-AF65-F5344CB8AC3E}">
        <p14:creationId xmlns:p14="http://schemas.microsoft.com/office/powerpoint/2010/main" val="3138017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BC6D82-0893-4E7A-AD7C-332613BBB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322" y="711107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ru-RU" dirty="0"/>
              <a:t>Почему было принято решение принять новую Конституцию?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3274595-B28F-4AB5-B518-A7F67E2753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73" b="96"/>
          <a:stretch/>
        </p:blipFill>
        <p:spPr>
          <a:xfrm>
            <a:off x="2583402" y="1837853"/>
            <a:ext cx="6843944" cy="4473905"/>
          </a:xfrm>
          <a:pattFill prst="pct90">
            <a:fgClr>
              <a:schemeClr val="bg1"/>
            </a:fgClr>
            <a:bgClr>
              <a:schemeClr val="bg1"/>
            </a:bgClr>
          </a:pattFill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2B99C45-5967-4290-BA7A-23E2EEE44184}"/>
              </a:ext>
            </a:extLst>
          </p:cNvPr>
          <p:cNvSpPr/>
          <p:nvPr/>
        </p:nvSpPr>
        <p:spPr>
          <a:xfrm>
            <a:off x="8682361" y="5779363"/>
            <a:ext cx="926237" cy="621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192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E7DA92B-B55C-4EFC-8C25-621EF3057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479394"/>
            <a:ext cx="10820400" cy="5739291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Конституция в соответствии с волей и интересами народа Кыргызстана определила общественный строй и политические принципы Кыргызской Республики, центральные органы всех ветвей государственной власти, их построение и деятельность, основные права и обязанности граждан республики. </a:t>
            </a:r>
          </a:p>
          <a:p>
            <a:r>
              <a:rPr lang="ru-RU" sz="2400" dirty="0"/>
              <a:t>В пределах полномочий, установленных Конституцией, государственную власть в Кыргызской Республике представляют и осуществляют Президент Кыргызской Республики, </a:t>
            </a:r>
            <a:r>
              <a:rPr lang="ru-RU" sz="2400" dirty="0" err="1"/>
              <a:t>Жогорку</a:t>
            </a:r>
            <a:r>
              <a:rPr lang="ru-RU" sz="2400" dirty="0"/>
              <a:t> </a:t>
            </a:r>
            <a:r>
              <a:rPr lang="ru-RU" sz="2400" dirty="0" err="1"/>
              <a:t>Кенеш</a:t>
            </a:r>
            <a:r>
              <a:rPr lang="ru-RU" sz="2400" dirty="0"/>
              <a:t>, состоящий из двух палат — Законодательного собрания и Собрания народных представителей, Правительство Кыргызской Республики и местные государственные администрации, Конституционный суд, Верховный суд, Высший Арбитражный суд, суды и судьи системы правосудия. </a:t>
            </a:r>
          </a:p>
          <a:p>
            <a:r>
              <a:rPr lang="ru-RU" sz="2400" dirty="0"/>
              <a:t>Законотворческие, исполнительные и судебные органы исполняют свои функции самостоятельно и во взаимодействии. Президент как глава государства обеспечивает единство всех ветвей власти и является гарантом Конституции, прав и свобод человека и гражданина.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479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67DCBC-33B1-417C-B5AB-90A91ED95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145" y="293856"/>
            <a:ext cx="5655816" cy="1293028"/>
          </a:xfrm>
        </p:spPr>
        <p:txBody>
          <a:bodyPr/>
          <a:lstStyle/>
          <a:p>
            <a:r>
              <a:rPr lang="ru-RU" b="1" dirty="0"/>
              <a:t>Работа с картиной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7EBB6C-71AF-40E1-ACC3-4FE8E9C1A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945" y="1502103"/>
            <a:ext cx="10820400" cy="735070"/>
          </a:xfrm>
        </p:spPr>
        <p:txBody>
          <a:bodyPr/>
          <a:lstStyle/>
          <a:p>
            <a:r>
              <a:rPr lang="ru-RU" b="1" i="1" dirty="0"/>
              <a:t>Посмотрите на картинки и расскажите какую информацию вы получили из нее.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A3ADE8-2FE4-4388-A923-4ED1C9A24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607" y="2390295"/>
            <a:ext cx="6282747" cy="394774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97966E8-A3A4-4BB0-A53B-6475E41AE870}"/>
              </a:ext>
            </a:extLst>
          </p:cNvPr>
          <p:cNvSpPr/>
          <p:nvPr/>
        </p:nvSpPr>
        <p:spPr>
          <a:xfrm>
            <a:off x="8078679" y="2782669"/>
            <a:ext cx="36346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«Легендарный» парламент. Фото из фонда ЦГАКФФД КР</a:t>
            </a:r>
          </a:p>
        </p:txBody>
      </p:sp>
    </p:spTree>
    <p:extLst>
      <p:ext uri="{BB962C8B-B14F-4D97-AF65-F5344CB8AC3E}">
        <p14:creationId xmlns:p14="http://schemas.microsoft.com/office/powerpoint/2010/main" val="3271150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3DD13B9C-082D-4F1B-93B6-49A7402338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5748" y="619826"/>
            <a:ext cx="6768991" cy="589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910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36CF36-8EDE-4C2B-A336-B965E508D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8621" y="901532"/>
            <a:ext cx="4040080" cy="1293028"/>
          </a:xfrm>
        </p:spPr>
        <p:txBody>
          <a:bodyPr/>
          <a:lstStyle/>
          <a:p>
            <a:r>
              <a:rPr lang="ru-RU" b="1" dirty="0"/>
              <a:t>Цели урока: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96F6652-6512-41CD-BDD7-EB5E42F1F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•	</a:t>
            </a:r>
            <a:r>
              <a:rPr lang="ru-RU" sz="2400" b="1" dirty="0"/>
              <a:t>Обучающая:  </a:t>
            </a:r>
            <a:r>
              <a:rPr lang="ru-RU" sz="2400" dirty="0"/>
              <a:t>показать   изменения  в стране после обретения независимости Кыргызстана, обозначить важные события данного периода, дать им оценку, дать возможность учащимся оценить перемены в стране. </a:t>
            </a:r>
          </a:p>
          <a:p>
            <a:r>
              <a:rPr lang="ru-RU" sz="2400" dirty="0"/>
              <a:t>•	</a:t>
            </a:r>
            <a:r>
              <a:rPr lang="ru-RU" sz="2400" b="1" dirty="0"/>
              <a:t>Развивающая: </a:t>
            </a:r>
            <a:r>
              <a:rPr lang="ru-RU" sz="2400" dirty="0"/>
              <a:t>способствовать развитию самостоятельно добывать знания, анализировать, самостоятельно делать выводы и решать поставленные задачи, развитие памяти, внимания, расширять словарный запас </a:t>
            </a:r>
          </a:p>
          <a:p>
            <a:r>
              <a:rPr lang="ru-RU" sz="2400" dirty="0"/>
              <a:t>•	</a:t>
            </a:r>
            <a:r>
              <a:rPr lang="ru-RU" sz="2400" b="1" dirty="0"/>
              <a:t>Воспитывающая: </a:t>
            </a:r>
            <a:r>
              <a:rPr lang="ru-RU" sz="2400" dirty="0"/>
              <a:t>воспитывать целеустремленность, трудолюбие, воспитывать культуру речи, самовоспитание, самоконтроль.</a:t>
            </a:r>
          </a:p>
        </p:txBody>
      </p:sp>
    </p:spTree>
    <p:extLst>
      <p:ext uri="{BB962C8B-B14F-4D97-AF65-F5344CB8AC3E}">
        <p14:creationId xmlns:p14="http://schemas.microsoft.com/office/powerpoint/2010/main" val="1548755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F75A6B66-5C01-4FC2-B128-E971E97D4D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3504" y="494883"/>
            <a:ext cx="6921468" cy="612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514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01EC65D-E172-41DD-9DD6-8CABE8357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476" y="816746"/>
            <a:ext cx="10820400" cy="1322772"/>
          </a:xfrm>
        </p:spPr>
        <p:txBody>
          <a:bodyPr>
            <a:noAutofit/>
          </a:bodyPr>
          <a:lstStyle/>
          <a:p>
            <a:r>
              <a:rPr lang="ru-RU" sz="3200" b="1" dirty="0"/>
              <a:t>Составить кластер и сделать презентацию, ответив на главный вопрос, что относится к независимости Кыргызстана и какие важные исторические события происходили в первом десятилетии независимости Кыргызской Республики?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2CB688-1407-4147-97B8-7A3392F1B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643" y="3191686"/>
            <a:ext cx="3780461" cy="305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167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5E691-A591-4C2D-ADB3-957BBFE4B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Вам за активное участие!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76812E1-1D1C-4B74-9F52-EE9377CFA2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118" y="2069314"/>
            <a:ext cx="8375805" cy="4024313"/>
          </a:xfrm>
        </p:spPr>
      </p:pic>
    </p:spTree>
    <p:extLst>
      <p:ext uri="{BB962C8B-B14F-4D97-AF65-F5344CB8AC3E}">
        <p14:creationId xmlns:p14="http://schemas.microsoft.com/office/powerpoint/2010/main" val="3467114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853A84-8532-4B1A-8F1B-626B44E0A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0147" y="467734"/>
            <a:ext cx="5549283" cy="1293028"/>
          </a:xfrm>
        </p:spPr>
        <p:txBody>
          <a:bodyPr/>
          <a:lstStyle/>
          <a:p>
            <a:r>
              <a:rPr lang="ru-RU" dirty="0"/>
              <a:t>Пирамида Блума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61B08F6-F8DA-426A-A820-DE76357349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01" y="1510595"/>
            <a:ext cx="10439539" cy="4879671"/>
          </a:xfrm>
        </p:spPr>
      </p:pic>
    </p:spTree>
    <p:extLst>
      <p:ext uri="{BB962C8B-B14F-4D97-AF65-F5344CB8AC3E}">
        <p14:creationId xmlns:p14="http://schemas.microsoft.com/office/powerpoint/2010/main" val="666498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14AB91-0E6E-4865-A88E-27FB3EB33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865" y="1039580"/>
            <a:ext cx="7022976" cy="1293028"/>
          </a:xfrm>
        </p:spPr>
        <p:txBody>
          <a:bodyPr/>
          <a:lstStyle/>
          <a:p>
            <a:r>
              <a:rPr lang="ru-RU" b="1" dirty="0"/>
              <a:t>Актуализация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61E19E-C4EA-4260-A774-C566F3209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050" y="2332608"/>
            <a:ext cx="9683318" cy="3295833"/>
          </a:xfrm>
        </p:spPr>
        <p:txBody>
          <a:bodyPr>
            <a:noAutofit/>
          </a:bodyPr>
          <a:lstStyle/>
          <a:p>
            <a:r>
              <a:rPr lang="ru-RU" sz="4800" dirty="0"/>
              <a:t>1. В чем значимость референдума 17 марта 1991 года?</a:t>
            </a:r>
          </a:p>
        </p:txBody>
      </p:sp>
    </p:spTree>
    <p:extLst>
      <p:ext uri="{BB962C8B-B14F-4D97-AF65-F5344CB8AC3E}">
        <p14:creationId xmlns:p14="http://schemas.microsoft.com/office/powerpoint/2010/main" val="3704202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F37B7B-0951-4CE9-B38C-3667B2131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89996"/>
            <a:ext cx="10065798" cy="3203945"/>
          </a:xfrm>
        </p:spPr>
        <p:txBody>
          <a:bodyPr>
            <a:normAutofit/>
          </a:bodyPr>
          <a:lstStyle/>
          <a:p>
            <a:r>
              <a:rPr lang="ru-RU" dirty="0"/>
              <a:t>2. Как вы думаете, почему произошел развал СССР?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1446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099E6B-47B0-4019-8360-0B100BBFE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532" y="1190500"/>
            <a:ext cx="9692936" cy="3283846"/>
          </a:xfrm>
        </p:spPr>
        <p:txBody>
          <a:bodyPr>
            <a:normAutofit/>
          </a:bodyPr>
          <a:lstStyle/>
          <a:p>
            <a:r>
              <a:rPr lang="ru-RU" dirty="0"/>
              <a:t>3.  Кто стал первым Президентом Кыргызстана?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3417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C40E54-A446-4D4D-BB49-1A08DF704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974" y="1680545"/>
            <a:ext cx="10545193" cy="3496909"/>
          </a:xfrm>
        </p:spPr>
        <p:txBody>
          <a:bodyPr>
            <a:normAutofit/>
          </a:bodyPr>
          <a:lstStyle/>
          <a:p>
            <a:r>
              <a:rPr lang="ru-RU" dirty="0"/>
              <a:t>4. Когда была провозглашена декларация о государственном суверенитете Кыргызстана?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9103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DB8F21-DB4E-44EA-93C1-C45C095EC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262" y="2051634"/>
            <a:ext cx="10509681" cy="3061903"/>
          </a:xfrm>
        </p:spPr>
        <p:txBody>
          <a:bodyPr>
            <a:normAutofit/>
          </a:bodyPr>
          <a:lstStyle/>
          <a:p>
            <a:r>
              <a:rPr lang="ru-RU" dirty="0"/>
              <a:t>5.  Когда произошло образование СНГ?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432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FDE6CB-1435-4085-86FD-F674A4822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1930" y="183111"/>
            <a:ext cx="8610600" cy="1293028"/>
          </a:xfrm>
        </p:spPr>
        <p:txBody>
          <a:bodyPr>
            <a:normAutofit/>
          </a:bodyPr>
          <a:lstStyle/>
          <a:p>
            <a:r>
              <a:rPr lang="ru-RU" b="1" dirty="0"/>
              <a:t>Работа с картой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0305B5-3061-4CA3-9B07-DDC002FCE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5194" y="1244650"/>
            <a:ext cx="10820400" cy="814970"/>
          </a:xfrm>
        </p:spPr>
        <p:txBody>
          <a:bodyPr/>
          <a:lstStyle/>
          <a:p>
            <a:r>
              <a:rPr lang="ru-RU" b="1" dirty="0"/>
              <a:t>Несколько учеников подходят со стикерами и наклеивают на бывшие государства СССР на карте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73AA16-3555-48D3-8922-92C4427BE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622" y="1882066"/>
            <a:ext cx="6756419" cy="462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42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105</TotalTime>
  <Words>611</Words>
  <Application>Microsoft Office PowerPoint</Application>
  <PresentationFormat>Широкоэкранный</PresentationFormat>
  <Paragraphs>46</Paragraphs>
  <Slides>33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6" baseType="lpstr">
      <vt:lpstr>Arial</vt:lpstr>
      <vt:lpstr>Century Gothic</vt:lpstr>
      <vt:lpstr>След самолета</vt:lpstr>
      <vt:lpstr>Презентация PowerPoint</vt:lpstr>
      <vt:lpstr>Кыргызстан в первых десятилетиях независимости</vt:lpstr>
      <vt:lpstr>Цели урока:</vt:lpstr>
      <vt:lpstr>Актуализация знаний</vt:lpstr>
      <vt:lpstr>2. Как вы думаете, почему произошел развал СССР? </vt:lpstr>
      <vt:lpstr>3.  Кто стал первым Президентом Кыргызстана? </vt:lpstr>
      <vt:lpstr>4. Когда была провозглашена декларация о государственном суверенитете Кыргызстана? </vt:lpstr>
      <vt:lpstr>5.  Когда произошло образование СНГ?  </vt:lpstr>
      <vt:lpstr>Работа с картой</vt:lpstr>
      <vt:lpstr>Презентация PowerPoint</vt:lpstr>
      <vt:lpstr>Презентация PowerPoint</vt:lpstr>
      <vt:lpstr>Символы независимости Кыргызской Республики</vt:lpstr>
      <vt:lpstr>Государственный флаг Кыргызской Республики</vt:lpstr>
      <vt:lpstr>Государственный герб Кыргызской Республики</vt:lpstr>
      <vt:lpstr>Государственный гимн Кыргызской Республики</vt:lpstr>
      <vt:lpstr>Исторические события</vt:lpstr>
      <vt:lpstr>2 марта 1992 год — Кыргызстан вступил в ООН. </vt:lpstr>
      <vt:lpstr>30-31 августа 1992 год- в Кыргызской государственной филармонии им. Токтогула состоялся первый Всемирный курултай кыргызов. </vt:lpstr>
      <vt:lpstr>5 мая 1993 г. ХII сессия Жогорку Кенеша после всестороннего обсуждения утвердила новую Конституцию КР</vt:lpstr>
      <vt:lpstr>10 мая 1993 год- Национальным банком в обращение введен сом. </vt:lpstr>
      <vt:lpstr>20 декабря 1998 год- Кыргызстан вошел во Всемирную торговую организацию. </vt:lpstr>
      <vt:lpstr>1999 год- в стране проведена первая национальная перепись населения. </vt:lpstr>
      <vt:lpstr>2003-празднование 2200-летия Кыргызской государственности </vt:lpstr>
      <vt:lpstr>Презентация PowerPoint</vt:lpstr>
      <vt:lpstr>Определите, каким стало государственное устройство Кыргызстана?</vt:lpstr>
      <vt:lpstr>Почему было принято решение принять новую Конституцию? </vt:lpstr>
      <vt:lpstr>Презентация PowerPoint</vt:lpstr>
      <vt:lpstr>Работа с картиной </vt:lpstr>
      <vt:lpstr>Презентация PowerPoint</vt:lpstr>
      <vt:lpstr>Презентация PowerPoint</vt:lpstr>
      <vt:lpstr>Презентация PowerPoint</vt:lpstr>
      <vt:lpstr>Спасибо Вам за активное участие!</vt:lpstr>
      <vt:lpstr>Пирамида Блума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Кыргызстан в первых десятилетиях независимости</dc:title>
  <dc:creator>janyl kabyldaeva</dc:creator>
  <cp:lastModifiedBy>janyl kabyldaeva</cp:lastModifiedBy>
  <cp:revision>13</cp:revision>
  <dcterms:created xsi:type="dcterms:W3CDTF">2023-04-09T13:41:23Z</dcterms:created>
  <dcterms:modified xsi:type="dcterms:W3CDTF">2023-05-01T11:28:32Z</dcterms:modified>
</cp:coreProperties>
</file>