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8" r:id="rId2"/>
    <p:sldId id="264" r:id="rId3"/>
    <p:sldId id="265" r:id="rId4"/>
    <p:sldId id="304" r:id="rId5"/>
    <p:sldId id="305" r:id="rId6"/>
    <p:sldId id="267" r:id="rId7"/>
    <p:sldId id="279" r:id="rId8"/>
    <p:sldId id="281" r:id="rId9"/>
    <p:sldId id="282" r:id="rId10"/>
    <p:sldId id="283" r:id="rId11"/>
    <p:sldId id="284" r:id="rId12"/>
    <p:sldId id="269" r:id="rId13"/>
    <p:sldId id="270" r:id="rId14"/>
    <p:sldId id="275" r:id="rId15"/>
    <p:sldId id="271" r:id="rId16"/>
    <p:sldId id="306" r:id="rId17"/>
    <p:sldId id="272" r:id="rId18"/>
    <p:sldId id="273" r:id="rId19"/>
    <p:sldId id="277" r:id="rId20"/>
    <p:sldId id="278" r:id="rId21"/>
    <p:sldId id="276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6" r:id="rId32"/>
    <p:sldId id="280" r:id="rId33"/>
    <p:sldId id="256" r:id="rId34"/>
    <p:sldId id="300" r:id="rId35"/>
    <p:sldId id="301" r:id="rId36"/>
    <p:sldId id="303" r:id="rId37"/>
    <p:sldId id="298" r:id="rId38"/>
    <p:sldId id="29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00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646F9-482B-49C5-92FA-63D0F0814ABC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A821-299F-40B0-B92F-2AEF4431B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5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69B15-AFC8-4EC4-AD58-7291431A17E1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505/119528728.15c9/0_c632a_fdb6c7cd_X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hyperlink" Target="http://img-fotki.yandex.ru/get/6303/23032888.1e/0_7fe69_4aedb2e2_XL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unforkids.ru/pictures/school21/school21101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утешествие в страну Знаний&quot; Презент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0960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268760"/>
            <a:ext cx="8003232" cy="148878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Игра «Наоборот»</a:t>
            </a:r>
            <a:endParaRPr lang="ru-RU" sz="7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7380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СЛАДКИЙ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7380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ГОРЬКИЙ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img0.liveinternet.ru/images/attach/c/3/77/197/77197520_76042147_0_24ad5_e98da16_XL_kopi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3394688" cy="3443709"/>
          </a:xfrm>
          <a:prstGeom prst="rect">
            <a:avLst/>
          </a:prstGeom>
          <a:noFill/>
        </p:spPr>
      </p:pic>
      <p:pic>
        <p:nvPicPr>
          <p:cNvPr id="32772" name="Picture 4" descr="http://www.ratewall.com/cpics/1ee40c44-47b3-4e08-a38a-3606e6d79406_vegetable_chili_pepp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852936"/>
            <a:ext cx="2216093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38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643192" cy="148878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Игра «Наоборот»</a:t>
            </a:r>
            <a:endParaRPr lang="ru-RU" sz="7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7380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ВЕСЁЛЫЙ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7380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ГРУСТНЫЙ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3794" name="Picture 2" descr="http://img1.liveinternet.ru/images/attach/c/7/95/181/95181583_1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80928"/>
            <a:ext cx="2253311" cy="336315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786058"/>
            <a:ext cx="20764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2822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2817016" cy="41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задачи для дошкольников по математике: 2 тыс изображений найдено в Яндекс  Картинках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2431" b="65037"/>
          <a:stretch/>
        </p:blipFill>
        <p:spPr bwMode="auto">
          <a:xfrm>
            <a:off x="2803561" y="2108583"/>
            <a:ext cx="5611780" cy="272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3045" y="3188703"/>
            <a:ext cx="5524577" cy="1641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задачи для дошкольников по математике: 2 тыс изображений найдено в Яндекс  Картинках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62548" b="4920"/>
          <a:stretch/>
        </p:blipFill>
        <p:spPr bwMode="auto">
          <a:xfrm>
            <a:off x="2977590" y="2072613"/>
            <a:ext cx="5698866" cy="272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2817016" cy="41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44054" y="2780928"/>
            <a:ext cx="5524577" cy="2013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3103" t="13568" r="-1034"/>
          <a:stretch>
            <a:fillRect/>
          </a:stretch>
        </p:blipFill>
        <p:spPr bwMode="auto">
          <a:xfrm>
            <a:off x="2051720" y="1526175"/>
            <a:ext cx="6336704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2817016" cy="41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7968" y="1340767"/>
            <a:ext cx="6350456" cy="31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903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836712"/>
            <a:ext cx="74888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Ориентировка в пространстве</a:t>
            </a:r>
            <a:r>
              <a:rPr lang="ru-RU" sz="4000" b="1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.    </a:t>
            </a:r>
            <a:r>
              <a:rPr lang="ru-RU" sz="2000" b="1" i="1" dirty="0" smtClean="0">
                <a:latin typeface="+mj-lt"/>
              </a:rPr>
              <a:t>Помогите Незнайке нарисовать в правом верхнем углу жёлтый круг,  в левом нижнем углу  коричневый квадрат, в правом нижнем углу нарисуйте овал синего цвета, в левом верхнем углу прямоугольник  красного  цвета, по середине листа  треугольник зелёного цвета, над треугольником  нарисуйте  бабочку, а под треугольником грибок.</a:t>
            </a:r>
            <a:endParaRPr lang="ru-RU" sz="2000" b="1" i="1" dirty="0">
              <a:latin typeface="+mj-lt"/>
            </a:endParaRPr>
          </a:p>
        </p:txBody>
      </p:sp>
      <p:pic>
        <p:nvPicPr>
          <p:cNvPr id="17410" name="Picture 2" descr="Ориентировка в пространстве | Тренажёр по математике: | Образовательная  социальная сет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04" b="2787"/>
          <a:stretch/>
        </p:blipFill>
        <p:spPr bwMode="auto">
          <a:xfrm>
            <a:off x="896485" y="3701503"/>
            <a:ext cx="6264696" cy="29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незнайка (69 фото) » Юмор, позитив и много смешных картино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7" r="21448"/>
          <a:stretch/>
        </p:blipFill>
        <p:spPr bwMode="auto">
          <a:xfrm>
            <a:off x="4932040" y="3643279"/>
            <a:ext cx="1944216" cy="296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472566" y="6070938"/>
            <a:ext cx="914400" cy="33833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53703" y="3991619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62018" y="5869131"/>
            <a:ext cx="457200" cy="457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62270" y="3991619"/>
            <a:ext cx="914400" cy="3600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627784" y="4867758"/>
            <a:ext cx="588972" cy="576064"/>
          </a:xfrm>
          <a:prstGeom prst="triangle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поставление 8"/>
          <p:cNvSpPr/>
          <p:nvPr/>
        </p:nvSpPr>
        <p:spPr>
          <a:xfrm rot="5400000">
            <a:off x="2775027" y="4449392"/>
            <a:ext cx="294486" cy="495461"/>
          </a:xfrm>
          <a:prstGeom prst="flowChartCol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2714297" y="5507855"/>
            <a:ext cx="484632" cy="364475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Физминутка слай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1369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9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Картинки незнайка (44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2915" y="2276872"/>
            <a:ext cx="4032448" cy="38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484784"/>
            <a:ext cx="68407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A50021"/>
                </a:solidFill>
                <a:latin typeface="Segoe Print" panose="02000600000000000000" pitchFamily="2" charset="0"/>
              </a:rPr>
              <a:t>Страна </a:t>
            </a:r>
            <a:r>
              <a:rPr lang="ru-RU" sz="4400" b="1" dirty="0">
                <a:solidFill>
                  <a:srgbClr val="A50021"/>
                </a:solidFill>
                <a:latin typeface="Segoe Print" panose="02000600000000000000" pitchFamily="2" charset="0"/>
              </a:rPr>
              <a:t>звуков и букв</a:t>
            </a:r>
            <a:r>
              <a:rPr lang="ru-RU" sz="4400" b="1" dirty="0" smtClean="0">
                <a:solidFill>
                  <a:srgbClr val="A50021"/>
                </a:solidFill>
                <a:latin typeface="Segoe Print" panose="02000600000000000000" pitchFamily="2" charset="0"/>
              </a:rPr>
              <a:t>.                  </a:t>
            </a:r>
            <a:r>
              <a:rPr lang="ru-RU" sz="2800" b="1" dirty="0" smtClean="0">
                <a:solidFill>
                  <a:srgbClr val="A50021"/>
                </a:solidFill>
                <a:latin typeface="Segoe Print" panose="02000600000000000000" pitchFamily="2" charset="0"/>
              </a:rPr>
              <a:t>Что такое звуки?                         </a:t>
            </a:r>
            <a:r>
              <a:rPr lang="ru-RU" sz="2800" b="1" dirty="0" smtClean="0">
                <a:solidFill>
                  <a:srgbClr val="A50021"/>
                </a:solidFill>
                <a:latin typeface="Segoe Print" panose="02000600000000000000" pitchFamily="2" charset="0"/>
              </a:rPr>
              <a:t>                                                 Что </a:t>
            </a:r>
            <a:r>
              <a:rPr lang="ru-RU" sz="2800" b="1" dirty="0" smtClean="0">
                <a:solidFill>
                  <a:srgbClr val="A50021"/>
                </a:solidFill>
                <a:latin typeface="Segoe Print" panose="02000600000000000000" pitchFamily="2" charset="0"/>
              </a:rPr>
              <a:t>такое буквы? </a:t>
            </a:r>
            <a:r>
              <a:rPr lang="ru-RU" sz="2800" b="1" dirty="0" smtClean="0">
                <a:solidFill>
                  <a:srgbClr val="A50021"/>
                </a:solidFill>
                <a:latin typeface="Segoe Print" panose="02000600000000000000" pitchFamily="2" charset="0"/>
              </a:rPr>
              <a:t>                                                                          Какие </a:t>
            </a:r>
            <a:r>
              <a:rPr lang="ru-RU" sz="2800" b="1" dirty="0" smtClean="0">
                <a:solidFill>
                  <a:srgbClr val="A50021"/>
                </a:solidFill>
                <a:latin typeface="Segoe Print" panose="02000600000000000000" pitchFamily="2" charset="0"/>
              </a:rPr>
              <a:t>бывают буквы?                     </a:t>
            </a:r>
            <a:r>
              <a:rPr lang="ru-RU" sz="2800" b="1" dirty="0" smtClean="0">
                <a:solidFill>
                  <a:srgbClr val="A50021"/>
                </a:solidFill>
                <a:latin typeface="Segoe Print" panose="02000600000000000000" pitchFamily="2" charset="0"/>
              </a:rPr>
              <a:t>                                                                                           Чем </a:t>
            </a:r>
            <a:r>
              <a:rPr lang="ru-RU" sz="2800" b="1" dirty="0" smtClean="0">
                <a:solidFill>
                  <a:srgbClr val="A50021"/>
                </a:solidFill>
                <a:latin typeface="Segoe Print" panose="02000600000000000000" pitchFamily="2" charset="0"/>
              </a:rPr>
              <a:t>отличаются гласные </a:t>
            </a:r>
            <a:r>
              <a:rPr lang="ru-RU" sz="2800" b="1" dirty="0" smtClean="0">
                <a:solidFill>
                  <a:srgbClr val="A50021"/>
                </a:solidFill>
                <a:latin typeface="Segoe Print" panose="02000600000000000000" pitchFamily="2" charset="0"/>
              </a:rPr>
              <a:t>                        от </a:t>
            </a:r>
            <a:r>
              <a:rPr lang="ru-RU" sz="2800" b="1" dirty="0" smtClean="0">
                <a:solidFill>
                  <a:srgbClr val="A50021"/>
                </a:solidFill>
                <a:latin typeface="Segoe Print" panose="02000600000000000000" pitchFamily="2" charset="0"/>
              </a:rPr>
              <a:t>согласных?</a:t>
            </a:r>
            <a:endParaRPr lang="ru-RU" sz="2800" b="1" dirty="0">
              <a:solidFill>
                <a:srgbClr val="A5002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1124744"/>
            <a:ext cx="6192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</a:rPr>
              <a:t>Звуковые схемы.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670" y="2048074"/>
            <a:ext cx="2406085" cy="289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34222" y="5078442"/>
            <a:ext cx="792088" cy="7268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23928" y="5078442"/>
            <a:ext cx="653697" cy="7268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И</a:t>
            </a:r>
            <a:endParaRPr lang="ru-RU" sz="54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90069" y="5078442"/>
            <a:ext cx="658924" cy="7268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/>
              <a:t>С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236549" y="5078442"/>
            <a:ext cx="775611" cy="7268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Т</a:t>
            </a:r>
            <a:endParaRPr lang="ru-RU" sz="5400" dirty="0"/>
          </a:p>
        </p:txBody>
      </p:sp>
      <p:pic>
        <p:nvPicPr>
          <p:cNvPr id="10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2817016" cy="41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4223" y="5048863"/>
            <a:ext cx="792087" cy="7486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041065"/>
            <a:ext cx="725704" cy="74860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385" y="5056661"/>
            <a:ext cx="653698" cy="748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50787" y="5041064"/>
            <a:ext cx="792893" cy="74860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68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Pictures\reaching-the-moon-and-stars-vector-396638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9"/>
          <a:stretch/>
        </p:blipFill>
        <p:spPr bwMode="auto">
          <a:xfrm>
            <a:off x="2990588" y="1055375"/>
            <a:ext cx="4262933" cy="29096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90588" y="4321155"/>
            <a:ext cx="1000083" cy="992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Л</a:t>
            </a:r>
            <a:endParaRPr lang="ru-RU" sz="54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99330" y="4321155"/>
            <a:ext cx="1000083" cy="992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У</a:t>
            </a:r>
            <a:endParaRPr lang="ru-RU" sz="54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82256" y="4335611"/>
            <a:ext cx="1000083" cy="992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982173" y="4321153"/>
            <a:ext cx="1000083" cy="992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Н</a:t>
            </a:r>
            <a:endParaRPr lang="ru-RU" sz="5400" dirty="0"/>
          </a:p>
        </p:txBody>
      </p:sp>
      <p:pic>
        <p:nvPicPr>
          <p:cNvPr id="9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2817016" cy="41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82228" y="4381309"/>
            <a:ext cx="982843" cy="9558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45625" y="4313512"/>
            <a:ext cx="1008353" cy="10113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16487" y="4381309"/>
            <a:ext cx="982843" cy="9558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53978" y="4358061"/>
            <a:ext cx="982843" cy="9558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утешествие в волшебную страну знаний! - внеурочная работа,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" y="0"/>
            <a:ext cx="913089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Незнайка пнг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6893"/>
            <a:ext cx="3024336" cy="624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Pictures\utka-1024x94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86411"/>
            <a:ext cx="3170679" cy="25224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4526" y="4063768"/>
            <a:ext cx="1000083" cy="992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У</a:t>
            </a:r>
            <a:endParaRPr lang="ru-RU" sz="54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7625" y="4063769"/>
            <a:ext cx="1000083" cy="992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Т</a:t>
            </a:r>
            <a:endParaRPr lang="ru-RU" sz="54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63887" y="4063767"/>
            <a:ext cx="1000083" cy="992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К</a:t>
            </a:r>
            <a:endParaRPr lang="ru-RU" sz="54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59242" y="4063771"/>
            <a:ext cx="1000083" cy="992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А</a:t>
            </a:r>
            <a:endParaRPr lang="ru-RU" sz="5400" dirty="0"/>
          </a:p>
        </p:txBody>
      </p:sp>
      <p:pic>
        <p:nvPicPr>
          <p:cNvPr id="8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2817016" cy="41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74526" y="4063767"/>
            <a:ext cx="982843" cy="9558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7625" y="4069295"/>
            <a:ext cx="1046288" cy="9558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623913" y="4063766"/>
            <a:ext cx="982843" cy="95585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619648" y="4063765"/>
            <a:ext cx="982843" cy="9558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http://player.myshared.ru/5/421190/slides/slide_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10438" r="10218" b="13784"/>
          <a:stretch/>
        </p:blipFill>
        <p:spPr bwMode="auto">
          <a:xfrm>
            <a:off x="1151112" y="984511"/>
            <a:ext cx="6860625" cy="469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566704"/>
            <a:ext cx="2092922" cy="21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81425" y="3299074"/>
            <a:ext cx="914400" cy="259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823" y="4184273"/>
            <a:ext cx="698997" cy="275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5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04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269615"/>
            <a:ext cx="824672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Monotype Corsiva" pitchFamily="66" charset="0"/>
              </a:rPr>
              <a:t>Развивающая игра</a:t>
            </a:r>
          </a:p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«Прочитай по первым буквам»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78579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1600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58214" y="6000768"/>
            <a:ext cx="642942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785918" y="3857628"/>
            <a:ext cx="5766663" cy="1714512"/>
            <a:chOff x="1785918" y="3857628"/>
            <a:chExt cx="5766663" cy="1714512"/>
          </a:xfrm>
        </p:grpSpPr>
        <p:pic>
          <p:nvPicPr>
            <p:cNvPr id="7" name="Рисунок 6" descr="194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7F9EC"/>
                </a:clrFrom>
                <a:clrTo>
                  <a:srgbClr val="F7F9E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6143636" y="3857628"/>
              <a:ext cx="1408945" cy="1635808"/>
            </a:xfrm>
            <a:prstGeom prst="rect">
              <a:avLst/>
            </a:prstGeom>
          </p:spPr>
        </p:pic>
        <p:pic>
          <p:nvPicPr>
            <p:cNvPr id="8" name="Рисунок 7" descr="194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9FBEE"/>
                </a:clrFrom>
                <a:clrTo>
                  <a:srgbClr val="F9FB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286116" y="3929066"/>
              <a:ext cx="1392639" cy="1643074"/>
            </a:xfrm>
            <a:prstGeom prst="rect">
              <a:avLst/>
            </a:prstGeom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4876" y="3929066"/>
              <a:ext cx="1199069" cy="1623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Рисунок 9" descr="194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DFEF9"/>
                </a:clrFrom>
                <a:clrTo>
                  <a:srgbClr val="FDFE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785918" y="3929066"/>
              <a:ext cx="1428760" cy="1615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2285984" y="785795"/>
            <a:ext cx="6072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Franklin Gothic Demi" panose="020B0703020102020204" pitchFamily="34" charset="0"/>
              </a:rPr>
              <a:t>Страна   «Пиши </a:t>
            </a:r>
            <a:r>
              <a:rPr lang="ru-RU" sz="4000" b="1" dirty="0">
                <a:solidFill>
                  <a:srgbClr val="FF0000"/>
                </a:solidFill>
                <a:latin typeface="Franklin Gothic Demi" panose="020B0703020102020204" pitchFamily="34" charset="0"/>
              </a:rPr>
              <a:t>– читай»</a:t>
            </a:r>
            <a:endParaRPr lang="ru-RU" sz="4000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5962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58214" y="6000768"/>
            <a:ext cx="642942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5385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6290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7195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8099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9004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99909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0814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61719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42624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4027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04932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85837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66742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47647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28552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09457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90362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71267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52171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33076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33575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95385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76290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57195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38099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19004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99909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80814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61719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42624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23529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pic>
        <p:nvPicPr>
          <p:cNvPr id="36" name="Рисунок 35" descr="194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7F9EC"/>
              </a:clrFrom>
              <a:clrTo>
                <a:srgbClr val="F7F9E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14414" y="571480"/>
            <a:ext cx="6643700" cy="223939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714480" y="2714620"/>
            <a:ext cx="1428760" cy="142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857620" y="2714620"/>
            <a:ext cx="1428760" cy="142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2714620"/>
            <a:ext cx="1428760" cy="142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14480" y="2714620"/>
            <a:ext cx="1428760" cy="1428760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857620" y="2714620"/>
            <a:ext cx="1428760" cy="1428760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000760" y="2714620"/>
            <a:ext cx="1428760" cy="1428760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1628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Группа 44"/>
          <p:cNvGrpSpPr/>
          <p:nvPr/>
        </p:nvGrpSpPr>
        <p:grpSpPr>
          <a:xfrm>
            <a:off x="1500166" y="857232"/>
            <a:ext cx="6072230" cy="2152858"/>
            <a:chOff x="1357290" y="2928934"/>
            <a:chExt cx="5715040" cy="1938544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44" y="3071810"/>
              <a:ext cx="1108842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7" name="Рисунок 46" descr="194.jpg"/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9FBEE"/>
                </a:clrFrom>
                <a:clrTo>
                  <a:srgbClr val="F9FB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5214942" y="3071810"/>
              <a:ext cx="1857388" cy="1537149"/>
            </a:xfrm>
            <a:prstGeom prst="rect">
              <a:avLst/>
            </a:prstGeom>
          </p:spPr>
        </p:pic>
        <p:pic>
          <p:nvPicPr>
            <p:cNvPr id="48" name="Рисунок 47" descr="194.jpg"/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9FBEE"/>
                </a:clrFrom>
                <a:clrTo>
                  <a:srgbClr val="F9FBE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357290" y="2928934"/>
              <a:ext cx="1928826" cy="1938544"/>
            </a:xfrm>
            <a:prstGeom prst="rect">
              <a:avLst/>
            </a:prstGeom>
          </p:spPr>
        </p:pic>
      </p:grp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358214" y="6000768"/>
            <a:ext cx="642942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95385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6290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7195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8099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19004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99909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0814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61719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42624" y="4572008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4027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04932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85837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66742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47647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28552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09457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90362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71267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52171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33076" y="5190827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33575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295385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876290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57195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38099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19004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99909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80814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61719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42624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23529" y="5809646"/>
            <a:ext cx="522814" cy="562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14480" y="2714620"/>
            <a:ext cx="1428760" cy="142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857620" y="2714620"/>
            <a:ext cx="1428760" cy="142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00760" y="2714620"/>
            <a:ext cx="1428760" cy="14287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14480" y="2714620"/>
            <a:ext cx="1428760" cy="1428760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57620" y="2714620"/>
            <a:ext cx="1428760" cy="1428760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000760" y="2714620"/>
            <a:ext cx="1428760" cy="1428760"/>
          </a:xfrm>
          <a:prstGeom prst="rect">
            <a:avLst/>
          </a:prstGeom>
          <a:noFill/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8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089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40" grpId="0"/>
      <p:bldP spid="42" grpId="0"/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4480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95385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6290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7195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8099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9004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99909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0814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1719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42624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4027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04932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85837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66742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47647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28552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09457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90362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1267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52171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33076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33575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95385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76290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57195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38099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19004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99909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80814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61719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942624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23529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pic>
        <p:nvPicPr>
          <p:cNvPr id="36" name="Рисунок 35" descr="IMG_0006_NEW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23974" y="857232"/>
            <a:ext cx="5135846" cy="1714512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2214546" y="2714620"/>
            <a:ext cx="857256" cy="1285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28992" y="2714620"/>
            <a:ext cx="857256" cy="1285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43438" y="2714620"/>
            <a:ext cx="857256" cy="1285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57884" y="2714620"/>
            <a:ext cx="857256" cy="1285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214546" y="2714620"/>
            <a:ext cx="857256" cy="12858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8992" y="2714620"/>
            <a:ext cx="857256" cy="12858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643438" y="2714620"/>
            <a:ext cx="857256" cy="12858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57884" y="2714620"/>
            <a:ext cx="857256" cy="12858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8358214" y="6000768"/>
            <a:ext cx="642942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97839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4480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95385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6290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7195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8099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9004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99909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0814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1719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42624" y="4572008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4027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04932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85837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66742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47647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28552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09457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90362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1267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52171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33076" y="5190827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33575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95385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76290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57195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38099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19004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99909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80814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61719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942624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23529" y="5809646"/>
            <a:ext cx="522814" cy="562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214546" y="2714620"/>
            <a:ext cx="857256" cy="1285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28992" y="2714620"/>
            <a:ext cx="857256" cy="1285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643438" y="2714620"/>
            <a:ext cx="857256" cy="1285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57884" y="2714620"/>
            <a:ext cx="857256" cy="1285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57884" y="2714620"/>
            <a:ext cx="857256" cy="12858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58214" y="6000768"/>
            <a:ext cx="642942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4643438" y="2714620"/>
            <a:ext cx="857256" cy="12858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428992" y="2714620"/>
            <a:ext cx="857256" cy="12858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214546" y="2714620"/>
            <a:ext cx="857256" cy="128588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8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Рисунок 45" descr="IMG_0001_NEW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57356" y="928670"/>
            <a:ext cx="5202556" cy="17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386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4480" y="4572008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95385" y="4572008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76290" y="4572008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7195" y="4572008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8099" y="4572008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19004" y="4572008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99909" y="4572008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Ё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0814" y="4572008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61719" y="4572008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42624" y="4572008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4027" y="5190827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04932" y="5190827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85837" y="5190827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66742" y="5190827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47647" y="5190827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28552" y="5190827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09457" y="5190827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490362" y="5190827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1267" y="5190827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652171" y="5190827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33076" y="5190827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33575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14480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95385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76290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57195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038099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19004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Ъ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99909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80814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61719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942624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23529" y="5809646"/>
            <a:ext cx="522814" cy="562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h="25400" prst="softRound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358214" y="6000768"/>
            <a:ext cx="642942" cy="428628"/>
          </a:xfrm>
          <a:prstGeom prst="actionButtonForwardNex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928794" y="2928934"/>
            <a:ext cx="857256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71802" y="2928934"/>
            <a:ext cx="857256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14810" y="2928934"/>
            <a:ext cx="857256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57818" y="2928934"/>
            <a:ext cx="857256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00826" y="2928934"/>
            <a:ext cx="857256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Рисунок 42" descr="IMG_0003_NEW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</a:blip>
          <a:srcRect t="25881" b="52083"/>
          <a:stretch>
            <a:fillRect/>
          </a:stretch>
        </p:blipFill>
        <p:spPr>
          <a:xfrm>
            <a:off x="1785918" y="1000108"/>
            <a:ext cx="5786478" cy="1786159"/>
          </a:xfrm>
          <a:prstGeom prst="rect">
            <a:avLst/>
          </a:prstGeom>
        </p:spPr>
      </p:pic>
      <p:sp>
        <p:nvSpPr>
          <p:cNvPr id="44" name="Прямоугольник 43"/>
          <p:cNvSpPr/>
          <p:nvPr/>
        </p:nvSpPr>
        <p:spPr>
          <a:xfrm>
            <a:off x="1928794" y="2928934"/>
            <a:ext cx="857256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71802" y="2928934"/>
            <a:ext cx="857256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14810" y="2928934"/>
            <a:ext cx="857256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57818" y="2928934"/>
            <a:ext cx="857256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00826" y="2928934"/>
            <a:ext cx="857256" cy="1285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8571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806030" y="980310"/>
            <a:ext cx="4968552" cy="4608512"/>
            <a:chOff x="1529783" y="588937"/>
            <a:chExt cx="6109925" cy="566253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4" name="Овал 3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</p:txBody>
        </p:sp>
        <p:sp>
          <p:nvSpPr>
            <p:cNvPr id="5" name="Овал 4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6" name="Овал 5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64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</a:t>
              </a:r>
            </a:p>
          </p:txBody>
        </p:sp>
        <p:sp>
          <p:nvSpPr>
            <p:cNvPr id="8" name="Овал 7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0" tIns="72000" rIns="0" bIns="252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</p:grpSp>
      <p:sp>
        <p:nvSpPr>
          <p:cNvPr id="9" name="Солнце 8"/>
          <p:cNvSpPr/>
          <p:nvPr/>
        </p:nvSpPr>
        <p:spPr>
          <a:xfrm>
            <a:off x="2339752" y="2365193"/>
            <a:ext cx="1872208" cy="180020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1" name="Стрелка вверх 10"/>
          <p:cNvSpPr/>
          <p:nvPr/>
        </p:nvSpPr>
        <p:spPr>
          <a:xfrm rot="19876420">
            <a:off x="5541790" y="3356156"/>
            <a:ext cx="465582" cy="100811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4581" y="928482"/>
            <a:ext cx="2873174" cy="45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0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928895" y="1124745"/>
            <a:ext cx="4968552" cy="4608512"/>
            <a:chOff x="1529783" y="588937"/>
            <a:chExt cx="6109925" cy="5662534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4" name="Овал 3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</p:txBody>
        </p:sp>
        <p:sp>
          <p:nvSpPr>
            <p:cNvPr id="5" name="Овал 4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</a:p>
          </p:txBody>
        </p:sp>
        <p:sp>
          <p:nvSpPr>
            <p:cNvPr id="6" name="Овал 5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0800000">
              <a:off x="1529783" y="2730493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64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</a:t>
              </a:r>
            </a:p>
          </p:txBody>
        </p:sp>
        <p:sp>
          <p:nvSpPr>
            <p:cNvPr id="8" name="Овал 7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0" tIns="72000" rIns="0" bIns="252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</a:p>
          </p:txBody>
        </p:sp>
      </p:grpSp>
      <p:sp>
        <p:nvSpPr>
          <p:cNvPr id="9" name="Солнце 8"/>
          <p:cNvSpPr/>
          <p:nvPr/>
        </p:nvSpPr>
        <p:spPr>
          <a:xfrm>
            <a:off x="2411760" y="2536060"/>
            <a:ext cx="1872208" cy="180020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7886801">
            <a:off x="5432747" y="3226738"/>
            <a:ext cx="465582" cy="100811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4581" y="928482"/>
            <a:ext cx="2873174" cy="45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8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052736"/>
            <a:ext cx="85689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>
                <a:solidFill>
                  <a:srgbClr val="990099"/>
                </a:solidFill>
                <a:latin typeface="Bahnschrift SemiBold Condensed" panose="020B0502040204020203" pitchFamily="34" charset="0"/>
              </a:rPr>
              <a:t>Страна логических загадок</a:t>
            </a:r>
            <a:r>
              <a:rPr lang="ru-RU" sz="6600" i="1" dirty="0">
                <a:solidFill>
                  <a:srgbClr val="990099"/>
                </a:solidFill>
                <a:latin typeface="Bahnschrift SemiBold Condensed" panose="020B0502040204020203" pitchFamily="34" charset="0"/>
              </a:rPr>
              <a:t>.</a:t>
            </a:r>
          </a:p>
        </p:txBody>
      </p:sp>
      <p:pic>
        <p:nvPicPr>
          <p:cNvPr id="10244" name="Picture 4" descr="Логические загадки для детей | Развивающие игры для детей — онлайн занятия  для детей | УМНАЗ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6922" r="10505" b="9658"/>
          <a:stretch/>
        </p:blipFill>
        <p:spPr bwMode="auto">
          <a:xfrm>
            <a:off x="1403648" y="2235327"/>
            <a:ext cx="4756011" cy="33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59659" y="2564905"/>
            <a:ext cx="23007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Что </a:t>
            </a:r>
            <a:r>
              <a:rPr lang="ru-RU" sz="2800" b="1" i="1" dirty="0"/>
              <a:t>можно увидеть с закрытыми глазами?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32991" y="4909127"/>
            <a:ext cx="2410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Сон.</a:t>
            </a:r>
          </a:p>
        </p:txBody>
      </p:sp>
      <p:pic>
        <p:nvPicPr>
          <p:cNvPr id="7" name="Picture 8" descr="Незнайка пнг на прозрачном фоне - фото и картинки abrakadabra.f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6237312"/>
            <a:ext cx="864096" cy="17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" y="2076398"/>
            <a:ext cx="2817016" cy="41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61464" y="1124745"/>
            <a:ext cx="4968552" cy="4608512"/>
            <a:chOff x="1529783" y="588937"/>
            <a:chExt cx="6109925" cy="5662534"/>
          </a:xfrm>
          <a:solidFill>
            <a:schemeClr val="bg1">
              <a:lumMod val="95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</a:p>
          </p:txBody>
        </p:sp>
        <p:sp>
          <p:nvSpPr>
            <p:cNvPr id="4" name="Овал 3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</a:p>
          </p:txBody>
        </p:sp>
        <p:sp>
          <p:nvSpPr>
            <p:cNvPr id="5" name="Овал 4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6" name="Овал 5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0800000">
              <a:off x="1529783" y="2730494"/>
              <a:ext cx="2518247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64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8" name="Овал 7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0" tIns="72000" rIns="0" bIns="252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</p:grpSp>
      <p:sp>
        <p:nvSpPr>
          <p:cNvPr id="9" name="Солнце 8"/>
          <p:cNvSpPr/>
          <p:nvPr/>
        </p:nvSpPr>
        <p:spPr>
          <a:xfrm>
            <a:off x="2319866" y="2419517"/>
            <a:ext cx="1872208" cy="180020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7677098">
            <a:off x="5541790" y="3204924"/>
            <a:ext cx="465582" cy="100811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6621" y="2341237"/>
            <a:ext cx="8002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4581" y="928482"/>
            <a:ext cx="2873174" cy="45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3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687633" y="980310"/>
            <a:ext cx="4968552" cy="4608512"/>
            <a:chOff x="1529783" y="588937"/>
            <a:chExt cx="6109925" cy="5662534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Овал 2"/>
            <p:cNvSpPr/>
            <p:nvPr/>
          </p:nvSpPr>
          <p:spPr>
            <a:xfrm>
              <a:off x="5121462" y="2730493"/>
              <a:ext cx="2518246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</a:p>
          </p:txBody>
        </p:sp>
        <p:sp>
          <p:nvSpPr>
            <p:cNvPr id="4" name="Овал 3"/>
            <p:cNvSpPr/>
            <p:nvPr/>
          </p:nvSpPr>
          <p:spPr>
            <a:xfrm rot="14284405">
              <a:off x="2374193" y="1149553"/>
              <a:ext cx="2518246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л</a:t>
              </a:r>
            </a:p>
          </p:txBody>
        </p:sp>
        <p:sp>
          <p:nvSpPr>
            <p:cNvPr id="5" name="Овал 4"/>
            <p:cNvSpPr/>
            <p:nvPr/>
          </p:nvSpPr>
          <p:spPr>
            <a:xfrm rot="7451279">
              <a:off x="2341407" y="4277611"/>
              <a:ext cx="2518246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88000" rIns="0" bIns="360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</a:p>
          </p:txBody>
        </p:sp>
        <p:sp>
          <p:nvSpPr>
            <p:cNvPr id="6" name="Овал 5"/>
            <p:cNvSpPr/>
            <p:nvPr/>
          </p:nvSpPr>
          <p:spPr>
            <a:xfrm rot="18226257">
              <a:off x="4255121" y="1181653"/>
              <a:ext cx="2518246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bIns="28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sp>
          <p:nvSpPr>
            <p:cNvPr id="7" name="Овал 6"/>
            <p:cNvSpPr/>
            <p:nvPr/>
          </p:nvSpPr>
          <p:spPr>
            <a:xfrm rot="10800000">
              <a:off x="1529783" y="2730494"/>
              <a:ext cx="2518247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216000" tIns="36000" rIns="36000" bIns="648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 smtClean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8800" b="1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 rot="3304976">
              <a:off x="4269241" y="4293841"/>
              <a:ext cx="2518246" cy="139701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180000" tIns="72000" rIns="0" bIns="25200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800" b="1" dirty="0">
                  <a:ln w="11430"/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</p:grpSp>
      <p:sp>
        <p:nvSpPr>
          <p:cNvPr id="9" name="Солнце 8"/>
          <p:cNvSpPr/>
          <p:nvPr/>
        </p:nvSpPr>
        <p:spPr>
          <a:xfrm>
            <a:off x="2235805" y="2275082"/>
            <a:ext cx="1872208" cy="180020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17756294">
            <a:off x="5291895" y="3284907"/>
            <a:ext cx="465582" cy="1008112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35456" y="2275082"/>
            <a:ext cx="83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4581" y="928482"/>
            <a:ext cx="2873174" cy="45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0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4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507721"/>
            <a:ext cx="7056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Прочитай слова. Раздели их на слоги.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132857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Лужа, санки, полотенце, газета, курица, карман.</a:t>
            </a:r>
          </a:p>
        </p:txBody>
      </p:sp>
    </p:spTree>
    <p:extLst>
      <p:ext uri="{BB962C8B-B14F-4D97-AF65-F5344CB8AC3E}">
        <p14:creationId xmlns:p14="http://schemas.microsoft.com/office/powerpoint/2010/main" val="12773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незнайка (44 фото) » Юмор, позитив и много смешных карти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8493" y="2228965"/>
            <a:ext cx="4021938" cy="389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836712"/>
            <a:ext cx="6408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9900"/>
                </a:solidFill>
              </a:rPr>
              <a:t>Мир вокруг нас!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5" y="1628801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Что такое природа</a:t>
            </a:r>
            <a:r>
              <a:rPr lang="ru-RU" sz="3600" b="1" dirty="0" smtClean="0"/>
              <a:t>?                                   А что нас окружает?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37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11.privet.ru/lr/082b408c6f6a51d85d90f44b1adeb5e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3789" y="0"/>
            <a:ext cx="6330211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.myjulia.ru/data/cache/2010/08/24/499766_8532-650x650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7464" y="3401616"/>
            <a:ext cx="518457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6624736" cy="2866330"/>
          </a:xfrm>
        </p:spPr>
        <p:txBody>
          <a:bodyPr>
            <a:noAutofit/>
          </a:bodyPr>
          <a:lstStyle/>
          <a:p>
            <a:pPr algn="l"/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Живое – это то , что растет, питается , дышит, двигается , размножается, дает плоды.</a:t>
            </a: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3789" y="4752528"/>
            <a:ext cx="61872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Живая природа – это…</a:t>
            </a:r>
            <a:endParaRPr lang="ru-RU" sz="44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5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http://stat20.privet.ru/lr/0c030df538eea58551dba13cd37eaa6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562592"/>
            <a:ext cx="5284458" cy="3818736"/>
          </a:xfrm>
          <a:prstGeom prst="rect">
            <a:avLst/>
          </a:prstGeom>
          <a:noFill/>
        </p:spPr>
      </p:pic>
      <p:pic>
        <p:nvPicPr>
          <p:cNvPr id="24582" name="Picture 6" descr="http://img.gorcer.com/uploads/09/8/23/2798/620384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33352" y="2060848"/>
            <a:ext cx="3600400" cy="296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56792"/>
            <a:ext cx="6696744" cy="43204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l"/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Неживая природа – это то , что не растет, не питается , не дышит, </a:t>
            </a:r>
            <a:b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не размножается.</a:t>
            </a:r>
            <a:endParaRPr lang="ru-RU" sz="3600" b="1" i="1" cap="all" dirty="0">
              <a:ln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9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908720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7030A0"/>
                </a:solidFill>
              </a:rPr>
              <a:t>1.Как называется :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страна, в которой ты живешь? </a:t>
            </a:r>
          </a:p>
          <a:p>
            <a:pPr lvl="0"/>
            <a:r>
              <a:rPr lang="ru-RU" sz="3200" b="1" i="1" dirty="0">
                <a:solidFill>
                  <a:srgbClr val="7030A0"/>
                </a:solidFill>
              </a:rPr>
              <a:t>2.Знаешь ли ты  название планеты, на которой мы живём;</a:t>
            </a:r>
          </a:p>
          <a:p>
            <a:pPr lvl="0"/>
            <a:r>
              <a:rPr lang="ru-RU" sz="3200" b="1" i="1" dirty="0">
                <a:solidFill>
                  <a:srgbClr val="7030A0"/>
                </a:solidFill>
              </a:rPr>
              <a:t>3.Назови  дни недели.</a:t>
            </a:r>
          </a:p>
          <a:p>
            <a:pPr lvl="0"/>
            <a:r>
              <a:rPr lang="ru-RU" sz="3200" b="1" i="1" dirty="0">
                <a:solidFill>
                  <a:srgbClr val="7030A0"/>
                </a:solidFill>
              </a:rPr>
              <a:t>4.Сколько месяцев в году? </a:t>
            </a:r>
          </a:p>
          <a:p>
            <a:pPr lvl="0"/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4364" y="2132856"/>
            <a:ext cx="20921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8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268760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— Молодцы! Ребята, ну вот и закончилось наше увлекательное путешествие в Страну Знаний.</a:t>
            </a:r>
          </a:p>
          <a:p>
            <a:r>
              <a:rPr lang="ru-RU" sz="2800" dirty="0"/>
              <a:t> </a:t>
            </a:r>
          </a:p>
          <a:p>
            <a:r>
              <a:rPr lang="ru-RU" sz="2800" b="1" dirty="0"/>
              <a:t>Рефлексия </a:t>
            </a:r>
            <a:endParaRPr lang="ru-RU" sz="2800" dirty="0"/>
          </a:p>
          <a:p>
            <a:r>
              <a:rPr lang="ru-RU" sz="2800" dirty="0"/>
              <a:t>Ребята, давайте вспомним, какие задания вы выполняли? </a:t>
            </a:r>
          </a:p>
          <a:p>
            <a:r>
              <a:rPr lang="ru-RU" sz="2800" dirty="0"/>
              <a:t>Вы сегодня были такие молодцы! Урок закончен.</a:t>
            </a:r>
          </a:p>
          <a:p>
            <a:r>
              <a:rPr lang="ru-RU" sz="2800" dirty="0"/>
              <a:t>Давайте попрощаемся с гостями «До свидание». </a:t>
            </a:r>
          </a:p>
          <a:p>
            <a:r>
              <a:rPr lang="ru-RU" sz="2800" b="1" dirty="0"/>
              <a:t>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85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Презентация &quot; Путешествие в страну знаний&quot;  1 клас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4" t="18459" r="4428" b="10726"/>
          <a:stretch/>
        </p:blipFill>
        <p:spPr bwMode="auto">
          <a:xfrm>
            <a:off x="1085745" y="1298260"/>
            <a:ext cx="6882463" cy="426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3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1196752"/>
            <a:ext cx="748883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- </a:t>
            </a:r>
            <a:r>
              <a:rPr lang="ru-RU" sz="4000" b="1" dirty="0"/>
              <a:t>Сколько хвостов у </a:t>
            </a:r>
            <a:r>
              <a:rPr lang="ru-RU" sz="4000" b="1" dirty="0" smtClean="0"/>
              <a:t>четырёх котов</a:t>
            </a:r>
            <a:r>
              <a:rPr lang="ru-RU" sz="4000" b="1" dirty="0"/>
              <a:t>?               </a:t>
            </a:r>
            <a:r>
              <a:rPr lang="ru-RU" sz="4000" b="1" dirty="0" smtClean="0"/>
              <a:t>                                                   - </a:t>
            </a:r>
            <a:r>
              <a:rPr lang="ru-RU" sz="4000" b="1" dirty="0"/>
              <a:t>сколько </a:t>
            </a:r>
            <a:r>
              <a:rPr lang="ru-RU" sz="4000" b="1" dirty="0" smtClean="0"/>
              <a:t>ушей у трёх мышей?                                       </a:t>
            </a:r>
            <a:r>
              <a:rPr lang="ru-RU" sz="4000" b="1" dirty="0"/>
              <a:t>- сколько лап у двух ежат?                                        - чего на поле больше ромашек или цветов?             </a:t>
            </a:r>
            <a:r>
              <a:rPr lang="ru-RU" sz="4400" b="1" dirty="0"/>
              <a:t>                                                  </a:t>
            </a:r>
            <a:r>
              <a:rPr lang="ru-RU" sz="4000" b="1" dirty="0"/>
              <a:t>- что в суп кладут, а не едят?</a:t>
            </a:r>
          </a:p>
        </p:txBody>
      </p:sp>
    </p:spTree>
    <p:extLst>
      <p:ext uri="{BB962C8B-B14F-4D97-AF65-F5344CB8AC3E}">
        <p14:creationId xmlns:p14="http://schemas.microsoft.com/office/powerpoint/2010/main" val="21892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" y="-26179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556792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- если стол выше стула, то стул</a:t>
            </a:r>
            <a:r>
              <a:rPr lang="ru-RU" sz="3600" b="1" dirty="0" smtClean="0"/>
              <a:t>….?                                                  - </a:t>
            </a:r>
            <a:r>
              <a:rPr lang="ru-RU" sz="3600" b="1" dirty="0"/>
              <a:t>если река шире ручья, </a:t>
            </a:r>
            <a:r>
              <a:rPr lang="ru-RU" sz="3600" b="1" dirty="0" smtClean="0"/>
              <a:t>то      ручей….?                                                                  </a:t>
            </a:r>
            <a:r>
              <a:rPr lang="ru-RU" sz="3600" b="1" dirty="0"/>
              <a:t>- если штанга тяжелее подушки, то подушка</a:t>
            </a:r>
            <a:r>
              <a:rPr lang="ru-RU" sz="3600" b="1" dirty="0" smtClean="0"/>
              <a:t>….?                                                   </a:t>
            </a:r>
            <a:r>
              <a:rPr lang="ru-RU" sz="3600" b="1" dirty="0"/>
              <a:t>- если сестра младше брата, то брат</a:t>
            </a:r>
            <a:r>
              <a:rPr lang="ru-RU" sz="3600" b="1" dirty="0" smtClean="0"/>
              <a:t>….?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249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задачи по математике 1 класс на логику с ответами: 2 тыс изображений  найдено в Яндекс Картинках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20463" r="4571" b="10965"/>
          <a:stretch/>
        </p:blipFill>
        <p:spPr bwMode="auto">
          <a:xfrm>
            <a:off x="2195736" y="1494620"/>
            <a:ext cx="6144614" cy="38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Незнайка рисунок простой - 79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39"/>
            <a:ext cx="2817016" cy="41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281481" y="4211251"/>
            <a:ext cx="1296144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9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гра для детей - найди десять отличий на картин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7"/>
          <a:stretch/>
        </p:blipFill>
        <p:spPr bwMode="auto">
          <a:xfrm>
            <a:off x="-18256" y="3423694"/>
            <a:ext cx="5139410" cy="34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гра для детей - найди десять отличий на картин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86"/>
          <a:stretch/>
        </p:blipFill>
        <p:spPr bwMode="auto">
          <a:xfrm>
            <a:off x="0" y="-5307"/>
            <a:ext cx="512113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zooclub.ru/attach/43000/43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54" y="2139330"/>
            <a:ext cx="4059550" cy="28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1349" y="3429001"/>
            <a:ext cx="5147050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21133" y="0"/>
            <a:ext cx="0" cy="68580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84168" y="764704"/>
            <a:ext cx="1092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797152"/>
            <a:ext cx="504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002060"/>
                </a:solidFill>
              </a:rPr>
              <a:t>2</a:t>
            </a:r>
            <a:endParaRPr lang="ru-RU" sz="96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4941168"/>
            <a:ext cx="2088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 отличий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0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355160" cy="364902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Игра «Наоборот»</a:t>
            </a:r>
            <a:endParaRPr lang="ru-RU" sz="7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7380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ХОЛОДНЫЙ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7380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ГОРЯЧИЙ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://img-fotki.yandex.ru/get/5505/119528728.15c9/0_c632a_fdb6c7cd_XL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708920"/>
            <a:ext cx="2720870" cy="3273227"/>
          </a:xfrm>
          <a:prstGeom prst="rect">
            <a:avLst/>
          </a:prstGeom>
          <a:noFill/>
        </p:spPr>
      </p:pic>
      <p:pic>
        <p:nvPicPr>
          <p:cNvPr id="2052" name="Picture 4" descr="http://img-fotki.yandex.ru/get/6303/23032888.1e/0_7fe69_4aedb2e2_XL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69065" y="2708920"/>
            <a:ext cx="4041775" cy="326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69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Рамки для презентации на прозрачном фоне 350 картинок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552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87208" cy="436910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Игра «Наоборот»</a:t>
            </a:r>
            <a:endParaRPr lang="ru-RU" sz="7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7380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ЧИСТЫЙ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7380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ГРЯЗНЫЙ</a:t>
            </a:r>
            <a:endParaRPr lang="ru-RU" sz="48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funforkids.ru/pictures/school21/school21101.png">
            <a:hlinkClick r:id="rId3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80928"/>
            <a:ext cx="2487372" cy="3384376"/>
          </a:xfrm>
          <a:prstGeom prst="rect">
            <a:avLst/>
          </a:prstGeom>
          <a:noFill/>
        </p:spPr>
      </p:pic>
      <p:pic>
        <p:nvPicPr>
          <p:cNvPr id="30724" name="Picture 4" descr="http://do2.gendocs.ru/pars_docs/tw_refs/446/445967/445967_html_m5857e06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708920"/>
            <a:ext cx="265875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95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524</Words>
  <Application>Microsoft Office PowerPoint</Application>
  <PresentationFormat>Экран (4:3)</PresentationFormat>
  <Paragraphs>274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«Наоборот»</vt:lpstr>
      <vt:lpstr>Игра «Наоборот»</vt:lpstr>
      <vt:lpstr>Игра «Наоборот»</vt:lpstr>
      <vt:lpstr>Игра «Наоборот»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Живое – это то , что растет, питается , дышит, двигается , размножается, дает плоды. </vt:lpstr>
      <vt:lpstr>Неживая природа – это то , что не растет, не питается , не дышит,  не размножается.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79</cp:revision>
  <dcterms:created xsi:type="dcterms:W3CDTF">2023-04-09T11:46:30Z</dcterms:created>
  <dcterms:modified xsi:type="dcterms:W3CDTF">2023-04-12T18:46:23Z</dcterms:modified>
</cp:coreProperties>
</file>